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0" r:id="rId2"/>
    <p:sldId id="258" r:id="rId3"/>
    <p:sldId id="278" r:id="rId4"/>
    <p:sldId id="279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20">
          <p15:clr>
            <a:srgbClr val="A4A3A4"/>
          </p15:clr>
        </p15:guide>
        <p15:guide id="2" pos="295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6"/>
    <p:restoredTop sz="94816"/>
  </p:normalViewPr>
  <p:slideViewPr>
    <p:cSldViewPr snapToGrid="0" snapToObjects="1" showGuides="1">
      <p:cViewPr varScale="1">
        <p:scale>
          <a:sx n="146" d="100"/>
          <a:sy n="146" d="100"/>
        </p:scale>
        <p:origin x="474" y="108"/>
      </p:cViewPr>
      <p:guideLst>
        <p:guide orient="horz" pos="2420"/>
        <p:guide pos="295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A895-2F0F-3B43-8793-87BD687F8826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A705-88A6-1343-8026-4181FA00B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A895-2F0F-3B43-8793-87BD687F8826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A705-88A6-1343-8026-4181FA00B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0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A895-2F0F-3B43-8793-87BD687F8826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A705-88A6-1343-8026-4181FA00B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1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A895-2F0F-3B43-8793-87BD687F8826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A705-88A6-1343-8026-4181FA00B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3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A895-2F0F-3B43-8793-87BD687F8826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A705-88A6-1343-8026-4181FA00B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9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A895-2F0F-3B43-8793-87BD687F8826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A705-88A6-1343-8026-4181FA00B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3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A895-2F0F-3B43-8793-87BD687F8826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A705-88A6-1343-8026-4181FA00B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7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A895-2F0F-3B43-8793-87BD687F8826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A705-88A6-1343-8026-4181FA00B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37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A895-2F0F-3B43-8793-87BD687F8826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A705-88A6-1343-8026-4181FA00B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4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A895-2F0F-3B43-8793-87BD687F8826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A705-88A6-1343-8026-4181FA00B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8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A895-2F0F-3B43-8793-87BD687F8826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1A705-88A6-1343-8026-4181FA00B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5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2A895-2F0F-3B43-8793-87BD687F8826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1A705-88A6-1343-8026-4181FA00BBD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9F2E948-2CD0-B343-B804-41F50D13A1D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923314" y="4279691"/>
            <a:ext cx="1763486" cy="45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52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183966"/>
              </p:ext>
            </p:extLst>
          </p:nvPr>
        </p:nvGraphicFramePr>
        <p:xfrm>
          <a:off x="457200" y="1309680"/>
          <a:ext cx="82296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1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414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endParaRPr lang="en-US" sz="14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Division</a:t>
                      </a:r>
                      <a:endParaRPr lang="en-US" sz="14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Name</a:t>
                      </a:r>
                      <a:r>
                        <a:rPr lang="en-US" sz="1400" b="0" i="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&amp; Surname</a:t>
                      </a:r>
                      <a:endParaRPr lang="en-US" sz="14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Title</a:t>
                      </a:r>
                      <a:endParaRPr lang="en-US" sz="14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i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Presentation to: Insert person/group to whom this presentation will be made </a:t>
                      </a:r>
                      <a:endParaRPr lang="en-US" sz="11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0" i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85550" y="409068"/>
            <a:ext cx="8115300" cy="703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0" dirty="0" smtClean="0">
                <a:latin typeface="Arial" charset="0"/>
                <a:ea typeface="Arial" charset="0"/>
                <a:cs typeface="Arial" charset="0"/>
              </a:rPr>
              <a:t>5 Pillar Strategic Sales </a:t>
            </a:r>
            <a:r>
              <a:rPr lang="en-US" sz="2000" b="0" dirty="0" err="1" smtClean="0">
                <a:latin typeface="Arial" charset="0"/>
                <a:ea typeface="Arial" charset="0"/>
                <a:cs typeface="Arial" charset="0"/>
              </a:rPr>
              <a:t>Organisation</a:t>
            </a:r>
            <a:r>
              <a:rPr lang="en-US" sz="2000" b="0" dirty="0" smtClean="0">
                <a:latin typeface="Arial" charset="0"/>
                <a:ea typeface="Arial" charset="0"/>
                <a:cs typeface="Arial" charset="0"/>
              </a:rPr>
              <a:t> Assessment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: </a:t>
            </a:r>
            <a:br>
              <a:rPr lang="en-US" sz="20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8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Insights &amp; Actions</a:t>
            </a:r>
            <a:endParaRPr lang="en-US" sz="180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446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235608"/>
              </p:ext>
            </p:extLst>
          </p:nvPr>
        </p:nvGraphicFramePr>
        <p:xfrm>
          <a:off x="457200" y="1200150"/>
          <a:ext cx="8229600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17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62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495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208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latin typeface="Arial" charset="0"/>
                          <a:ea typeface="Arial" charset="0"/>
                          <a:cs typeface="Arial" charset="0"/>
                        </a:rPr>
                        <a:t>Actions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latin typeface="Arial" charset="0"/>
                          <a:ea typeface="Arial" charset="0"/>
                          <a:cs typeface="Arial" charset="0"/>
                        </a:rPr>
                        <a:t>Accountability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Duration   </a:t>
                      </a:r>
                      <a:endParaRPr lang="en-US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Deadline </a:t>
                      </a:r>
                      <a:endParaRPr lang="en-US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Action #1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Accountable for</a:t>
                      </a:r>
                      <a:r>
                        <a:rPr lang="en-US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Action #1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Timeline (days, weeks or months)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Action #2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Accountable for</a:t>
                      </a:r>
                      <a:r>
                        <a:rPr lang="en-US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Action #2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Timeline (days, weeks or months)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Action #3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Accountable for</a:t>
                      </a:r>
                      <a:r>
                        <a:rPr lang="en-US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Action #3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Timeline (days, weeks or months)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395786" y="205979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22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PILLAR 4: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Sales Management Strategy </a:t>
            </a:r>
            <a:br>
              <a:rPr lang="en-US" sz="2200" dirty="0">
                <a:latin typeface="Arial" charset="0"/>
                <a:ea typeface="Arial" charset="0"/>
                <a:cs typeface="Arial" charset="0"/>
              </a:rPr>
            </a:br>
            <a:r>
              <a:rPr lang="en-US" sz="2200" b="0" dirty="0" smtClean="0">
                <a:latin typeface="Arial" charset="0"/>
                <a:ea typeface="Arial" charset="0"/>
                <a:cs typeface="Arial" charset="0"/>
              </a:rPr>
              <a:t>ACTIONS</a:t>
            </a:r>
            <a:endParaRPr lang="en-US" sz="2200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11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8017" y="221251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22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PILLAR </a:t>
            </a:r>
            <a:r>
              <a:rPr lang="en-US" sz="22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5: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Sales Enablement Strategy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200" dirty="0">
                <a:latin typeface="Arial" charset="0"/>
                <a:ea typeface="Arial" charset="0"/>
                <a:cs typeface="Arial" charset="0"/>
              </a:rPr>
            </a:br>
            <a:r>
              <a:rPr lang="en-US" sz="2200" b="0" dirty="0" smtClean="0">
                <a:latin typeface="Arial" charset="0"/>
                <a:ea typeface="Arial" charset="0"/>
                <a:cs typeface="Arial" charset="0"/>
              </a:rPr>
              <a:t>KEY INSIGHTS</a:t>
            </a:r>
            <a:endParaRPr lang="en-US" sz="2200" b="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92849"/>
              </p:ext>
            </p:extLst>
          </p:nvPr>
        </p:nvGraphicFramePr>
        <p:xfrm>
          <a:off x="457200" y="1200498"/>
          <a:ext cx="8229600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b="0" dirty="0">
                          <a:latin typeface="Arial" charset="0"/>
                          <a:ea typeface="Arial" charset="0"/>
                          <a:cs typeface="Arial" charset="0"/>
                        </a:rPr>
                        <a:t>Insights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b="0" dirty="0">
                          <a:latin typeface="Arial" charset="0"/>
                          <a:ea typeface="Arial" charset="0"/>
                          <a:cs typeface="Arial" charset="0"/>
                        </a:rPr>
                        <a:t>Evidence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#1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Evidence for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#1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#2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Evidence for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#2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Evidence for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040372"/>
            <a:ext cx="62094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b="1" dirty="0" smtClean="0">
                <a:latin typeface="Arial" charset="0"/>
                <a:ea typeface="Arial" charset="0"/>
                <a:cs typeface="Arial" charset="0"/>
              </a:rPr>
              <a:t>Insight Notes:</a:t>
            </a:r>
          </a:p>
          <a:p>
            <a:pPr marL="228600" indent="-228600">
              <a:buAutoNum type="arabicPeriod"/>
            </a:pPr>
            <a:r>
              <a:rPr lang="en-ZA" sz="1000" dirty="0" smtClean="0">
                <a:latin typeface="Arial" charset="0"/>
                <a:ea typeface="Arial" charset="0"/>
                <a:cs typeface="Arial" charset="0"/>
              </a:rPr>
              <a:t>Insights could be a weakness to address or a strength to leverage</a:t>
            </a:r>
          </a:p>
          <a:p>
            <a:pPr marL="228600" indent="-228600">
              <a:buAutoNum type="arabicPeriod"/>
            </a:pPr>
            <a:r>
              <a:rPr lang="en-ZA" sz="1000" dirty="0" smtClean="0">
                <a:latin typeface="Arial" charset="0"/>
                <a:ea typeface="Arial" charset="0"/>
                <a:cs typeface="Arial" charset="0"/>
              </a:rPr>
              <a:t>Is there a theme or pattern as evidence for the insight?</a:t>
            </a:r>
            <a:endParaRPr lang="en-ZA" sz="1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895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0235608"/>
              </p:ext>
            </p:extLst>
          </p:nvPr>
        </p:nvGraphicFramePr>
        <p:xfrm>
          <a:off x="457200" y="1200150"/>
          <a:ext cx="8229600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17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62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495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208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latin typeface="Arial" charset="0"/>
                          <a:ea typeface="Arial" charset="0"/>
                          <a:cs typeface="Arial" charset="0"/>
                        </a:rPr>
                        <a:t>Actions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latin typeface="Arial" charset="0"/>
                          <a:ea typeface="Arial" charset="0"/>
                          <a:cs typeface="Arial" charset="0"/>
                        </a:rPr>
                        <a:t>Accountability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Duration   </a:t>
                      </a:r>
                      <a:endParaRPr lang="en-US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Deadline </a:t>
                      </a:r>
                      <a:endParaRPr lang="en-US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Action #1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Accountable for</a:t>
                      </a:r>
                      <a:r>
                        <a:rPr lang="en-US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Action #1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Timeline (days, weeks or months)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Action #2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Accountable for</a:t>
                      </a:r>
                      <a:r>
                        <a:rPr lang="en-US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Action #2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Timeline (days, weeks or months)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Action #3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Accountable for</a:t>
                      </a:r>
                      <a:r>
                        <a:rPr lang="en-US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Action #3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Timeline (days, weeks or months)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375313" y="205979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22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PILLAR 5: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Sales Enablement Strategy </a:t>
            </a:r>
            <a:br>
              <a:rPr lang="en-US" sz="2200" dirty="0">
                <a:latin typeface="Arial" charset="0"/>
                <a:ea typeface="Arial" charset="0"/>
                <a:cs typeface="Arial" charset="0"/>
              </a:rPr>
            </a:br>
            <a:r>
              <a:rPr lang="en-US" sz="2200" b="0" dirty="0" smtClean="0">
                <a:latin typeface="Arial" charset="0"/>
                <a:ea typeface="Arial" charset="0"/>
                <a:cs typeface="Arial" charset="0"/>
              </a:rPr>
              <a:t>ACTIONS</a:t>
            </a:r>
            <a:endParaRPr lang="en-US" sz="2200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040372"/>
            <a:ext cx="62094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b="1" dirty="0" smtClean="0">
                <a:latin typeface="Arial" charset="0"/>
                <a:ea typeface="Arial" charset="0"/>
                <a:cs typeface="Arial" charset="0"/>
              </a:rPr>
              <a:t>Insight Notes:</a:t>
            </a:r>
          </a:p>
          <a:p>
            <a:pPr marL="228600" indent="-228600">
              <a:buAutoNum type="arabicPeriod"/>
            </a:pPr>
            <a:r>
              <a:rPr lang="en-ZA" sz="1000" dirty="0" smtClean="0">
                <a:latin typeface="Arial" charset="0"/>
                <a:ea typeface="Arial" charset="0"/>
                <a:cs typeface="Arial" charset="0"/>
              </a:rPr>
              <a:t>Insights could be a weakness to address or a strength to leverage</a:t>
            </a:r>
          </a:p>
          <a:p>
            <a:pPr marL="228600" indent="-228600">
              <a:buAutoNum type="arabicPeriod"/>
            </a:pPr>
            <a:r>
              <a:rPr lang="en-ZA" sz="1000" dirty="0" smtClean="0">
                <a:latin typeface="Arial" charset="0"/>
                <a:ea typeface="Arial" charset="0"/>
                <a:cs typeface="Arial" charset="0"/>
              </a:rPr>
              <a:t>Is there a theme or pattern as evidence for the insight?</a:t>
            </a:r>
            <a:endParaRPr lang="en-ZA" sz="1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736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749698"/>
              </p:ext>
            </p:extLst>
          </p:nvPr>
        </p:nvGraphicFramePr>
        <p:xfrm>
          <a:off x="457200" y="1200150"/>
          <a:ext cx="8229600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9311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9844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KEY RECOMMENDATIONS </a:t>
                      </a:r>
                      <a:endParaRPr lang="en-US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Recommendation </a:t>
                      </a: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#1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Recommendation #2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Recommendation #3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Recommendation #4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Recommendation #5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375313" y="205979"/>
            <a:ext cx="8229600" cy="8572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2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5 Pillar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Strategic Sales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Organisation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Framework &amp;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Assessment</a:t>
            </a:r>
            <a:r>
              <a:rPr lang="en-US" sz="2200" baseline="30000" dirty="0" err="1" smtClean="0">
                <a:latin typeface="Arial" charset="0"/>
                <a:ea typeface="Arial" charset="0"/>
                <a:cs typeface="Arial" charset="0"/>
              </a:rPr>
              <a:t>TM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200" dirty="0">
                <a:latin typeface="Arial" charset="0"/>
                <a:ea typeface="Arial" charset="0"/>
                <a:cs typeface="Arial" charset="0"/>
              </a:rPr>
            </a:br>
            <a:r>
              <a:rPr lang="en-US" sz="2200" b="0" dirty="0" smtClean="0">
                <a:latin typeface="Arial" charset="0"/>
                <a:ea typeface="Arial" charset="0"/>
                <a:cs typeface="Arial" charset="0"/>
              </a:rPr>
              <a:t>RECOMMENDATIONS</a:t>
            </a:r>
            <a:endParaRPr lang="en-US" sz="2200" b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040372"/>
            <a:ext cx="6134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b="1" dirty="0" smtClean="0">
                <a:latin typeface="Arial" charset="0"/>
                <a:ea typeface="Arial" charset="0"/>
                <a:cs typeface="Arial" charset="0"/>
              </a:rPr>
              <a:t>Insight Notes:</a:t>
            </a:r>
          </a:p>
          <a:p>
            <a:pPr marL="228600" indent="-228600">
              <a:buFont typeface="+mj-lt"/>
              <a:buAutoNum type="arabicPeriod"/>
            </a:pPr>
            <a:r>
              <a:rPr lang="en-ZA" sz="900" dirty="0" smtClean="0">
                <a:latin typeface="Arial" charset="0"/>
                <a:ea typeface="Arial" charset="0"/>
                <a:cs typeface="Arial" charset="0"/>
              </a:rPr>
              <a:t>This </a:t>
            </a:r>
            <a:r>
              <a:rPr lang="en-ZA" sz="900" dirty="0">
                <a:latin typeface="Arial" charset="0"/>
                <a:ea typeface="Arial" charset="0"/>
                <a:cs typeface="Arial" charset="0"/>
              </a:rPr>
              <a:t>slide must only be populated after completing the 5–Pillar Strategic Sales Organisation Framework </a:t>
            </a:r>
            <a:r>
              <a:rPr lang="en-ZA" sz="900" dirty="0" err="1">
                <a:latin typeface="Arial" charset="0"/>
                <a:ea typeface="Arial" charset="0"/>
                <a:cs typeface="Arial" charset="0"/>
              </a:rPr>
              <a:t>Assessment</a:t>
            </a:r>
            <a:r>
              <a:rPr lang="en-ZA" sz="900" baseline="30000" dirty="0" err="1">
                <a:latin typeface="Arial" charset="0"/>
                <a:ea typeface="Arial" charset="0"/>
                <a:cs typeface="Arial" charset="0"/>
              </a:rPr>
              <a:t>TM</a:t>
            </a:r>
            <a:r>
              <a:rPr lang="en-ZA" sz="9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ZA" sz="900" dirty="0" smtClean="0">
                <a:latin typeface="Arial" charset="0"/>
                <a:ea typeface="Arial" charset="0"/>
                <a:cs typeface="Arial" charset="0"/>
              </a:rPr>
              <a:t>it </a:t>
            </a:r>
            <a:r>
              <a:rPr lang="en-ZA" sz="900" dirty="0">
                <a:latin typeface="Arial" charset="0"/>
                <a:ea typeface="Arial" charset="0"/>
                <a:cs typeface="Arial" charset="0"/>
              </a:rPr>
              <a:t>indicates broadly what we should do </a:t>
            </a:r>
          </a:p>
          <a:p>
            <a:pPr marL="228600" indent="-228600">
              <a:buFont typeface="+mj-lt"/>
              <a:buAutoNum type="arabicPeriod"/>
            </a:pPr>
            <a:r>
              <a:rPr lang="en-ZA" sz="900" dirty="0" smtClean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ZA" sz="900" dirty="0">
                <a:latin typeface="Arial" charset="0"/>
                <a:ea typeface="Arial" charset="0"/>
                <a:cs typeface="Arial" charset="0"/>
              </a:rPr>
              <a:t>recommendations are the collective thinking of the company’s executives, not one person </a:t>
            </a:r>
          </a:p>
        </p:txBody>
      </p:sp>
    </p:spTree>
    <p:extLst>
      <p:ext uri="{BB962C8B-B14F-4D97-AF65-F5344CB8AC3E}">
        <p14:creationId xmlns:p14="http://schemas.microsoft.com/office/powerpoint/2010/main" val="162190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9967674"/>
              </p:ext>
            </p:extLst>
          </p:nvPr>
        </p:nvGraphicFramePr>
        <p:xfrm>
          <a:off x="935067" y="1857105"/>
          <a:ext cx="7186045" cy="12497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37209"/>
                <a:gridCol w="1437209"/>
                <a:gridCol w="1437209"/>
                <a:gridCol w="1437209"/>
                <a:gridCol w="1437209"/>
              </a:tblGrid>
              <a:tr h="60965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3000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PILLAR 1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3000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PILLAR </a:t>
                      </a:r>
                      <a:r>
                        <a:rPr lang="en-US" sz="1800" b="1" i="0" u="none" strike="noStrike" kern="1200" baseline="3000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endParaRPr lang="en-US" sz="1800" b="1" i="0" u="none" strike="noStrike" kern="1200" baseline="30000" dirty="0" smtClean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3000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PILLAR </a:t>
                      </a:r>
                      <a:r>
                        <a:rPr lang="en-US" sz="1800" b="1" i="0" u="none" strike="noStrike" kern="1200" baseline="3000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3</a:t>
                      </a:r>
                      <a:endParaRPr lang="en-US" sz="1800" b="1" i="0" u="none" strike="noStrike" kern="1200" baseline="30000" dirty="0" smtClean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3000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PILLAR </a:t>
                      </a:r>
                      <a:r>
                        <a:rPr lang="en-US" sz="1800" b="1" i="0" u="none" strike="noStrike" kern="1200" baseline="3000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4</a:t>
                      </a:r>
                      <a:endParaRPr lang="en-US" sz="1800" b="1" i="0" u="none" strike="noStrike" kern="1200" baseline="30000" dirty="0" smtClean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kern="1200" baseline="3000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PILLAR </a:t>
                      </a:r>
                      <a:r>
                        <a:rPr lang="en-US" sz="1800" b="1" i="0" u="none" strike="noStrike" kern="1200" baseline="30000" dirty="0" smtClean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5</a:t>
                      </a:r>
                      <a:endParaRPr lang="en-US" sz="1800" b="1" i="0" u="none" strike="noStrike" kern="1200" baseline="30000" dirty="0" smtClean="0">
                        <a:solidFill>
                          <a:schemeClr val="l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</a:tr>
              <a:tr h="60965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Competitive Strategy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Customer Engagement Strategy</a:t>
                      </a: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i="0" u="none" strike="noStrike" kern="1200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Talent </a:t>
                      </a:r>
                    </a:p>
                    <a:p>
                      <a:pPr algn="ctr" rtl="0"/>
                      <a:r>
                        <a:rPr lang="en-US" sz="1200" b="0" i="0" u="none" strike="noStrike" kern="1200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Strategy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i="0" u="none" strike="noStrike" kern="1200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Sales </a:t>
                      </a:r>
                    </a:p>
                    <a:p>
                      <a:pPr algn="ctr" rtl="0"/>
                      <a:r>
                        <a:rPr lang="en-US" sz="1200" b="0" i="0" u="none" strike="noStrike" kern="1200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Management Strategy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0" i="0" u="none" strike="noStrike" kern="1200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Sales </a:t>
                      </a:r>
                    </a:p>
                    <a:p>
                      <a:pPr algn="ctr" rtl="0"/>
                      <a:r>
                        <a:rPr lang="en-US" sz="1200" b="0" i="0" u="none" strike="noStrike" kern="1200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Enablement Strategy</a:t>
                      </a:r>
                      <a:endParaRPr lang="en-US" sz="1200" baseline="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852406" y="934400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5 Pillar Strategic Sales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Organisation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ea typeface="Arial" charset="0"/>
                <a:cs typeface="Arial" charset="0"/>
              </a:rPr>
              <a:t>Framework</a:t>
            </a:r>
            <a:r>
              <a:rPr lang="en-US" sz="2200" baseline="30000" dirty="0" err="1" smtClean="0">
                <a:latin typeface="Arial" charset="0"/>
                <a:ea typeface="Arial" charset="0"/>
                <a:cs typeface="Arial" charset="0"/>
              </a:rPr>
              <a:t>TM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en-US" sz="2200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8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18506" r="51662" b="56359"/>
          <a:stretch/>
        </p:blipFill>
        <p:spPr>
          <a:xfrm>
            <a:off x="6788109" y="658388"/>
            <a:ext cx="1513845" cy="16451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68421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ASSESSMENT PROCESS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18434" y="1167226"/>
            <a:ext cx="460301" cy="132756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50" dirty="0"/>
              <a:t>Competitive Strategy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239781" y="1167226"/>
            <a:ext cx="460301" cy="132756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50" dirty="0"/>
              <a:t>Customer Engagement Strategy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768877" y="1167226"/>
            <a:ext cx="460301" cy="132756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50" dirty="0"/>
              <a:t>Talent Strategy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294873" y="1167226"/>
            <a:ext cx="460301" cy="132756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50" dirty="0"/>
              <a:t>Sales Management Strategy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846528" y="1167226"/>
            <a:ext cx="460301" cy="132756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050" dirty="0"/>
              <a:t>Sales Enablement Strategy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8434" y="2494788"/>
            <a:ext cx="25883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Five Pillar Strategic Sales </a:t>
            </a:r>
            <a:r>
              <a:rPr lang="en-US" sz="1400" dirty="0" err="1"/>
              <a:t>Organisation</a:t>
            </a:r>
            <a:r>
              <a:rPr lang="en-US" sz="1400" dirty="0"/>
              <a:t> Framework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07029" y="2287335"/>
            <a:ext cx="1744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Self Assessment of Sales </a:t>
            </a:r>
            <a:r>
              <a:rPr lang="en-US" sz="1400" dirty="0" err="1"/>
              <a:t>Organisation</a:t>
            </a:r>
            <a:endParaRPr lang="en-US" sz="1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0071" y="1167226"/>
            <a:ext cx="2024409" cy="136805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900072" y="2494788"/>
            <a:ext cx="2024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Specify Sales </a:t>
            </a:r>
            <a:r>
              <a:rPr lang="en-US" sz="1400" dirty="0" err="1"/>
              <a:t>Organisation</a:t>
            </a:r>
            <a:r>
              <a:rPr lang="en-US" sz="1400" dirty="0"/>
              <a:t> Priorities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6942" y="3295043"/>
            <a:ext cx="1299785" cy="15053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2526" y="3295043"/>
            <a:ext cx="1093203" cy="169312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685452" y="3413294"/>
            <a:ext cx="21232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Customized Report on Sales </a:t>
            </a:r>
            <a:r>
              <a:rPr lang="en-US" sz="1400" dirty="0" err="1"/>
              <a:t>Organisation</a:t>
            </a:r>
            <a:r>
              <a:rPr lang="en-US" sz="1400" dirty="0"/>
              <a:t> Strengths and Weaknesses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4486" y="3543876"/>
            <a:ext cx="23271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Key Insights, Recommendations and Action Plans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3476709" y="1667469"/>
            <a:ext cx="533164" cy="282187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924480" y="1678775"/>
            <a:ext cx="533164" cy="282187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0800000">
            <a:off x="4309061" y="3854584"/>
            <a:ext cx="533164" cy="282187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5400000">
            <a:off x="7278450" y="2959401"/>
            <a:ext cx="533164" cy="282187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18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8018" y="221251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22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PILLAR 1: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Competitive Strategy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200" dirty="0">
                <a:latin typeface="Arial" charset="0"/>
                <a:ea typeface="Arial" charset="0"/>
                <a:cs typeface="Arial" charset="0"/>
              </a:rPr>
            </a:br>
            <a:r>
              <a:rPr lang="en-US" sz="2200" b="0" dirty="0" smtClean="0">
                <a:latin typeface="Arial" charset="0"/>
                <a:ea typeface="Arial" charset="0"/>
                <a:cs typeface="Arial" charset="0"/>
              </a:rPr>
              <a:t>KEY INSIGHTS</a:t>
            </a:r>
            <a:endParaRPr lang="en-US" sz="2200" b="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257543"/>
              </p:ext>
            </p:extLst>
          </p:nvPr>
        </p:nvGraphicFramePr>
        <p:xfrm>
          <a:off x="457200" y="1200498"/>
          <a:ext cx="8229600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b="0" dirty="0">
                          <a:latin typeface="Arial" charset="0"/>
                          <a:ea typeface="Arial" charset="0"/>
                          <a:cs typeface="Arial" charset="0"/>
                        </a:rPr>
                        <a:t>Insights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b="0" dirty="0">
                          <a:latin typeface="Arial" charset="0"/>
                          <a:ea typeface="Arial" charset="0"/>
                          <a:cs typeface="Arial" charset="0"/>
                        </a:rPr>
                        <a:t>Evidence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#1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Evidence for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#1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#2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Evidence for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#2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Evidence for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040372"/>
            <a:ext cx="62094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b="1" dirty="0" smtClean="0">
                <a:latin typeface="Arial" charset="0"/>
                <a:ea typeface="Arial" charset="0"/>
                <a:cs typeface="Arial" charset="0"/>
              </a:rPr>
              <a:t>Insight Notes:</a:t>
            </a:r>
          </a:p>
          <a:p>
            <a:pPr marL="228600" indent="-228600">
              <a:buAutoNum type="arabicPeriod"/>
            </a:pPr>
            <a:r>
              <a:rPr lang="en-ZA" sz="1000" dirty="0" smtClean="0">
                <a:latin typeface="Arial" charset="0"/>
                <a:ea typeface="Arial" charset="0"/>
                <a:cs typeface="Arial" charset="0"/>
              </a:rPr>
              <a:t>Insights could be a weakness to address or a strength to leverage</a:t>
            </a:r>
          </a:p>
          <a:p>
            <a:pPr marL="228600" indent="-228600">
              <a:buAutoNum type="arabicPeriod"/>
            </a:pPr>
            <a:r>
              <a:rPr lang="en-ZA" sz="1000" dirty="0" smtClean="0">
                <a:latin typeface="Arial" charset="0"/>
                <a:ea typeface="Arial" charset="0"/>
                <a:cs typeface="Arial" charset="0"/>
              </a:rPr>
              <a:t>Is there a theme or pattern as evidence for the insight?</a:t>
            </a:r>
            <a:endParaRPr lang="en-ZA" sz="1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308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417363"/>
              </p:ext>
            </p:extLst>
          </p:nvPr>
        </p:nvGraphicFramePr>
        <p:xfrm>
          <a:off x="457200" y="1200150"/>
          <a:ext cx="8229600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17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62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495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208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latin typeface="Arial" charset="0"/>
                          <a:ea typeface="Arial" charset="0"/>
                          <a:cs typeface="Arial" charset="0"/>
                        </a:rPr>
                        <a:t>Actions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latin typeface="Arial" charset="0"/>
                          <a:ea typeface="Arial" charset="0"/>
                          <a:cs typeface="Arial" charset="0"/>
                        </a:rPr>
                        <a:t>Accountability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Duration   </a:t>
                      </a:r>
                      <a:endParaRPr lang="en-US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Deadline </a:t>
                      </a:r>
                      <a:endParaRPr lang="en-US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Action #1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Accountable for</a:t>
                      </a:r>
                      <a:r>
                        <a:rPr lang="en-US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Action #1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Timeline (days, weeks or months)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Action #2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Accountable for</a:t>
                      </a:r>
                      <a:r>
                        <a:rPr lang="en-US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Action #2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Timeline (days, weeks or months)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Action #3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Accountable for</a:t>
                      </a:r>
                      <a:r>
                        <a:rPr lang="en-US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Action #3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Timeline (days, weeks or months)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375313" y="205979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22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PILLAR 1: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Competitive Strategy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200" dirty="0">
                <a:latin typeface="Arial" charset="0"/>
                <a:ea typeface="Arial" charset="0"/>
                <a:cs typeface="Arial" charset="0"/>
              </a:rPr>
            </a:br>
            <a:r>
              <a:rPr lang="en-US" sz="2200" b="0" dirty="0" smtClean="0">
                <a:latin typeface="Arial" charset="0"/>
                <a:ea typeface="Arial" charset="0"/>
                <a:cs typeface="Arial" charset="0"/>
              </a:rPr>
              <a:t>ACTIONS</a:t>
            </a:r>
            <a:endParaRPr lang="en-US" sz="2200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887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8017" y="221251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22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PILLAR </a:t>
            </a:r>
            <a:r>
              <a:rPr lang="en-US" sz="22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2: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Customer Engagement Strategy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200" dirty="0">
                <a:latin typeface="Arial" charset="0"/>
                <a:ea typeface="Arial" charset="0"/>
                <a:cs typeface="Arial" charset="0"/>
              </a:rPr>
            </a:br>
            <a:r>
              <a:rPr lang="en-US" sz="2200" b="0" dirty="0" smtClean="0">
                <a:latin typeface="Arial" charset="0"/>
                <a:ea typeface="Arial" charset="0"/>
                <a:cs typeface="Arial" charset="0"/>
              </a:rPr>
              <a:t>KEY INSIGHTS</a:t>
            </a:r>
            <a:endParaRPr lang="en-US" sz="2200" b="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5603357"/>
              </p:ext>
            </p:extLst>
          </p:nvPr>
        </p:nvGraphicFramePr>
        <p:xfrm>
          <a:off x="457200" y="1200498"/>
          <a:ext cx="8229600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b="0" dirty="0">
                          <a:latin typeface="Arial" charset="0"/>
                          <a:ea typeface="Arial" charset="0"/>
                          <a:cs typeface="Arial" charset="0"/>
                        </a:rPr>
                        <a:t>Insights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b="0" dirty="0">
                          <a:latin typeface="Arial" charset="0"/>
                          <a:ea typeface="Arial" charset="0"/>
                          <a:cs typeface="Arial" charset="0"/>
                        </a:rPr>
                        <a:t>Evidence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#1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Evidence for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#1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#2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Evidence for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#2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Evidence for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040372"/>
            <a:ext cx="62094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b="1" dirty="0" smtClean="0">
                <a:latin typeface="Arial" charset="0"/>
                <a:ea typeface="Arial" charset="0"/>
                <a:cs typeface="Arial" charset="0"/>
              </a:rPr>
              <a:t>Insight Notes:</a:t>
            </a:r>
          </a:p>
          <a:p>
            <a:pPr marL="228600" indent="-228600">
              <a:buAutoNum type="arabicPeriod"/>
            </a:pPr>
            <a:r>
              <a:rPr lang="en-ZA" sz="1000" dirty="0" smtClean="0">
                <a:latin typeface="Arial" charset="0"/>
                <a:ea typeface="Arial" charset="0"/>
                <a:cs typeface="Arial" charset="0"/>
              </a:rPr>
              <a:t>Insights could be a weakness to address or a strength to leverage</a:t>
            </a:r>
          </a:p>
          <a:p>
            <a:pPr marL="228600" indent="-228600">
              <a:buAutoNum type="arabicPeriod"/>
            </a:pPr>
            <a:r>
              <a:rPr lang="en-ZA" sz="1000" dirty="0" smtClean="0">
                <a:latin typeface="Arial" charset="0"/>
                <a:ea typeface="Arial" charset="0"/>
                <a:cs typeface="Arial" charset="0"/>
              </a:rPr>
              <a:t>Is there a theme or pattern as evidence for the insight?</a:t>
            </a:r>
            <a:endParaRPr lang="en-ZA" sz="1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5792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317605"/>
              </p:ext>
            </p:extLst>
          </p:nvPr>
        </p:nvGraphicFramePr>
        <p:xfrm>
          <a:off x="457200" y="1200150"/>
          <a:ext cx="8229600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17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62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495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208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latin typeface="Arial" charset="0"/>
                          <a:ea typeface="Arial" charset="0"/>
                          <a:cs typeface="Arial" charset="0"/>
                        </a:rPr>
                        <a:t>Actions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latin typeface="Arial" charset="0"/>
                          <a:ea typeface="Arial" charset="0"/>
                          <a:cs typeface="Arial" charset="0"/>
                        </a:rPr>
                        <a:t>Accountability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Duration   </a:t>
                      </a:r>
                      <a:endParaRPr lang="en-US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Deadline </a:t>
                      </a:r>
                      <a:endParaRPr lang="en-US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Action #1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Accountable for</a:t>
                      </a:r>
                      <a:r>
                        <a:rPr lang="en-US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Action #1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Timeline (days, weeks or months)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Action #2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Accountable for</a:t>
                      </a:r>
                      <a:r>
                        <a:rPr lang="en-US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Action #2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Timeline (days, weeks or months)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Action #3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Accountable for</a:t>
                      </a:r>
                      <a:r>
                        <a:rPr lang="en-US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Action #3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Timeline (days, weeks or months)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354842" y="205979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22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PILLAR 2: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Customer Engagement Strategy </a:t>
            </a:r>
            <a:br>
              <a:rPr lang="en-US" sz="2200" dirty="0">
                <a:latin typeface="Arial" charset="0"/>
                <a:ea typeface="Arial" charset="0"/>
                <a:cs typeface="Arial" charset="0"/>
              </a:rPr>
            </a:br>
            <a:r>
              <a:rPr lang="en-US" sz="2200" b="0" dirty="0" smtClean="0">
                <a:latin typeface="Arial" charset="0"/>
                <a:ea typeface="Arial" charset="0"/>
                <a:cs typeface="Arial" charset="0"/>
              </a:rPr>
              <a:t>ACTIONS</a:t>
            </a:r>
            <a:endParaRPr lang="en-US" sz="2200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742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4370" y="221251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22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PILLAR </a:t>
            </a:r>
            <a:r>
              <a:rPr lang="en-US" sz="22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3: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Talent Strategy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200" dirty="0">
                <a:latin typeface="Arial" charset="0"/>
                <a:ea typeface="Arial" charset="0"/>
                <a:cs typeface="Arial" charset="0"/>
              </a:rPr>
            </a:br>
            <a:r>
              <a:rPr lang="en-US" sz="2200" b="0" dirty="0" smtClean="0">
                <a:latin typeface="Arial" charset="0"/>
                <a:ea typeface="Arial" charset="0"/>
                <a:cs typeface="Arial" charset="0"/>
              </a:rPr>
              <a:t>KEY INSIGHTS</a:t>
            </a:r>
            <a:endParaRPr lang="en-US" sz="2200" b="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670276"/>
              </p:ext>
            </p:extLst>
          </p:nvPr>
        </p:nvGraphicFramePr>
        <p:xfrm>
          <a:off x="457200" y="1200498"/>
          <a:ext cx="8229600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b="0" dirty="0">
                          <a:latin typeface="Arial" charset="0"/>
                          <a:ea typeface="Arial" charset="0"/>
                          <a:cs typeface="Arial" charset="0"/>
                        </a:rPr>
                        <a:t>Insights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b="0" dirty="0">
                          <a:latin typeface="Arial" charset="0"/>
                          <a:ea typeface="Arial" charset="0"/>
                          <a:cs typeface="Arial" charset="0"/>
                        </a:rPr>
                        <a:t>Evidence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#1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Evidence for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#1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#2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Evidence for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#2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Evidence for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4040372"/>
            <a:ext cx="62094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b="1" dirty="0" smtClean="0"/>
              <a:t>Insight Notes:</a:t>
            </a:r>
          </a:p>
          <a:p>
            <a:pPr marL="228600" indent="-228600">
              <a:buAutoNum type="arabicPeriod"/>
            </a:pPr>
            <a:r>
              <a:rPr lang="en-ZA" sz="1000" dirty="0" smtClean="0"/>
              <a:t>Insights could be a weakness to address or a strength to leverage</a:t>
            </a:r>
          </a:p>
          <a:p>
            <a:pPr marL="228600" indent="-228600">
              <a:buAutoNum type="arabicPeriod"/>
            </a:pPr>
            <a:r>
              <a:rPr lang="en-ZA" sz="1000" dirty="0" smtClean="0"/>
              <a:t>Is there a theme or pattern as evidence for the insight?</a:t>
            </a:r>
            <a:endParaRPr lang="en-ZA" sz="1000" dirty="0"/>
          </a:p>
        </p:txBody>
      </p:sp>
    </p:spTree>
    <p:extLst>
      <p:ext uri="{BB962C8B-B14F-4D97-AF65-F5344CB8AC3E}">
        <p14:creationId xmlns:p14="http://schemas.microsoft.com/office/powerpoint/2010/main" val="343335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735927"/>
              </p:ext>
            </p:extLst>
          </p:nvPr>
        </p:nvGraphicFramePr>
        <p:xfrm>
          <a:off x="457200" y="1200150"/>
          <a:ext cx="8229600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217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62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495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208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latin typeface="Arial" charset="0"/>
                          <a:ea typeface="Arial" charset="0"/>
                          <a:cs typeface="Arial" charset="0"/>
                        </a:rPr>
                        <a:t>Actions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>
                          <a:latin typeface="Arial" charset="0"/>
                          <a:ea typeface="Arial" charset="0"/>
                          <a:cs typeface="Arial" charset="0"/>
                        </a:rPr>
                        <a:t>Accountability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Duration   </a:t>
                      </a:r>
                      <a:endParaRPr lang="en-US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Deadline </a:t>
                      </a:r>
                      <a:endParaRPr lang="en-US" b="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Action #1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Accountable for</a:t>
                      </a:r>
                      <a:r>
                        <a:rPr lang="en-US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Action #1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Timeline (days, weeks or months)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 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Action #2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Accountable for</a:t>
                      </a:r>
                      <a:r>
                        <a:rPr lang="en-US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Action #2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Timeline (days, weeks or months)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Action #3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charset="0"/>
                          <a:ea typeface="Arial" charset="0"/>
                          <a:cs typeface="Arial" charset="0"/>
                        </a:rPr>
                        <a:t>Accountable for</a:t>
                      </a:r>
                      <a:r>
                        <a:rPr lang="en-US" sz="12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Action #3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2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Timeline (days, weeks or months)</a:t>
                      </a: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Date 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200" kern="120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361666" y="205979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22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PILLAR 3: 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>Talent Strategy </a:t>
            </a:r>
            <a:br>
              <a:rPr lang="en-US" sz="2200" dirty="0">
                <a:latin typeface="Arial" charset="0"/>
                <a:ea typeface="Arial" charset="0"/>
                <a:cs typeface="Arial" charset="0"/>
              </a:rPr>
            </a:br>
            <a:r>
              <a:rPr lang="en-US" sz="2200" b="0" dirty="0" smtClean="0">
                <a:latin typeface="Arial" charset="0"/>
                <a:ea typeface="Arial" charset="0"/>
                <a:cs typeface="Arial" charset="0"/>
              </a:rPr>
              <a:t>ACTIONS</a:t>
            </a:r>
            <a:endParaRPr lang="en-US" sz="2200" b="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06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61665" y="221251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22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PILLAR </a:t>
            </a:r>
            <a:r>
              <a:rPr lang="en-US" sz="220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4: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Sales Management Strategy</a:t>
            </a:r>
            <a:r>
              <a:rPr lang="en-US" sz="22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200" dirty="0">
                <a:latin typeface="Arial" charset="0"/>
                <a:ea typeface="Arial" charset="0"/>
                <a:cs typeface="Arial" charset="0"/>
              </a:rPr>
            </a:br>
            <a:r>
              <a:rPr lang="en-US" sz="2200" b="0" dirty="0" smtClean="0">
                <a:latin typeface="Arial" charset="0"/>
                <a:ea typeface="Arial" charset="0"/>
                <a:cs typeface="Arial" charset="0"/>
              </a:rPr>
              <a:t>KEY INSIGHTS</a:t>
            </a:r>
            <a:endParaRPr lang="en-US" sz="2200" b="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92849"/>
              </p:ext>
            </p:extLst>
          </p:nvPr>
        </p:nvGraphicFramePr>
        <p:xfrm>
          <a:off x="457200" y="1200498"/>
          <a:ext cx="8229600" cy="25958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b="0" dirty="0">
                          <a:latin typeface="Arial" charset="0"/>
                          <a:ea typeface="Arial" charset="0"/>
                          <a:cs typeface="Arial" charset="0"/>
                        </a:rPr>
                        <a:t>Insights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b="0" dirty="0">
                          <a:latin typeface="Arial" charset="0"/>
                          <a:ea typeface="Arial" charset="0"/>
                          <a:cs typeface="Arial" charset="0"/>
                        </a:rPr>
                        <a:t>Evidence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#1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Evidence for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#1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#2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Evidence for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#2 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#3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Evidence for</a:t>
                      </a:r>
                      <a:r>
                        <a:rPr lang="en-US" sz="1400" baseline="0" dirty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400" dirty="0">
                          <a:latin typeface="Arial" charset="0"/>
                          <a:ea typeface="Arial" charset="0"/>
                          <a:cs typeface="Arial" charset="0"/>
                        </a:rPr>
                        <a:t>Insight #2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endParaRPr lang="en-US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4040372"/>
            <a:ext cx="62094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b="1" dirty="0" smtClean="0">
                <a:latin typeface="Arial" charset="0"/>
                <a:ea typeface="Arial" charset="0"/>
                <a:cs typeface="Arial" charset="0"/>
              </a:rPr>
              <a:t>Insight Notes:</a:t>
            </a:r>
          </a:p>
          <a:p>
            <a:pPr marL="228600" indent="-228600">
              <a:buAutoNum type="arabicPeriod"/>
            </a:pPr>
            <a:r>
              <a:rPr lang="en-ZA" sz="1000" dirty="0" smtClean="0">
                <a:latin typeface="Arial" charset="0"/>
                <a:ea typeface="Arial" charset="0"/>
                <a:cs typeface="Arial" charset="0"/>
              </a:rPr>
              <a:t>Insights could be a weakness to address or a strength to leverage</a:t>
            </a:r>
          </a:p>
          <a:p>
            <a:pPr marL="228600" indent="-228600">
              <a:buAutoNum type="arabicPeriod"/>
            </a:pPr>
            <a:r>
              <a:rPr lang="en-ZA" sz="1000" dirty="0" smtClean="0">
                <a:latin typeface="Arial" charset="0"/>
                <a:ea typeface="Arial" charset="0"/>
                <a:cs typeface="Arial" charset="0"/>
              </a:rPr>
              <a:t>Is there a theme or pattern as evidence for the insight?</a:t>
            </a:r>
            <a:endParaRPr lang="en-ZA" sz="10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020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788</Words>
  <Application>Microsoft Office PowerPoint</Application>
  <PresentationFormat>On-screen Show (16:9)</PresentationFormat>
  <Paragraphs>189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ASSESSMENT PROCESS</vt:lpstr>
      <vt:lpstr>PILLAR 1: Competitive Strategy KEY INSIGHTS</vt:lpstr>
      <vt:lpstr>PILLAR 1: Competitive Strategy ACTIONS</vt:lpstr>
      <vt:lpstr>PILLAR 2: Customer Engagement Strategy KEY INSIGHTS</vt:lpstr>
      <vt:lpstr>PILLAR 2: Customer Engagement Strategy  ACTIONS</vt:lpstr>
      <vt:lpstr>PILLAR 3: Talent Strategy KEY INSIGHTS</vt:lpstr>
      <vt:lpstr>PILLAR 3: Talent Strategy  ACTIONS</vt:lpstr>
      <vt:lpstr>PILLAR 4: Sales Management Strategy KEY INSIGHTS</vt:lpstr>
      <vt:lpstr>PILLAR 4: Sales Management Strategy  ACTIONS</vt:lpstr>
      <vt:lpstr>PILLAR 5: Sales Enablement Strategy KEY INSIGHTS</vt:lpstr>
      <vt:lpstr>PILLAR 5: Sales Enablement Strategy  ACTIONS</vt:lpstr>
      <vt:lpstr>5 Pillar Strategic Sales Organisation Framework &amp; AssessmentTM  RECOMMENDATIONS</vt:lpstr>
      <vt:lpstr>5 Pillar Strategic Sales Organisation FrameworkTM </vt:lpstr>
    </vt:vector>
  </TitlesOfParts>
  <Company>Indiana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Sales Organisation Assessment:  Insights &amp; Actions</dc:title>
  <dc:creator>Gregory Fisher</dc:creator>
  <cp:lastModifiedBy>Andrew Honey</cp:lastModifiedBy>
  <cp:revision>30</cp:revision>
  <dcterms:created xsi:type="dcterms:W3CDTF">2018-07-13T00:09:24Z</dcterms:created>
  <dcterms:modified xsi:type="dcterms:W3CDTF">2018-08-20T07:36:30Z</dcterms:modified>
</cp:coreProperties>
</file>