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0" r:id="rId2"/>
    <p:sldId id="290" r:id="rId3"/>
    <p:sldId id="278" r:id="rId4"/>
    <p:sldId id="291" r:id="rId5"/>
    <p:sldId id="289" r:id="rId6"/>
  </p:sldIdLst>
  <p:sldSz cx="9144000" cy="5143500" type="screen16x9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20">
          <p15:clr>
            <a:srgbClr val="A4A3A4"/>
          </p15:clr>
        </p15:guide>
        <p15:guide id="2" pos="295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08"/>
    <p:restoredTop sz="94776"/>
  </p:normalViewPr>
  <p:slideViewPr>
    <p:cSldViewPr snapToGrid="0" snapToObjects="1" showGuides="1">
      <p:cViewPr varScale="1">
        <p:scale>
          <a:sx n="115" d="100"/>
          <a:sy n="115" d="100"/>
        </p:scale>
        <p:origin x="1200" y="192"/>
      </p:cViewPr>
      <p:guideLst>
        <p:guide orient="horz" pos="2420"/>
        <p:guide pos="295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A895-2F0F-3B43-8793-87BD687F8826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A705-88A6-1343-8026-4181FA00B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6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A895-2F0F-3B43-8793-87BD687F8826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A705-88A6-1343-8026-4181FA00B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04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A895-2F0F-3B43-8793-87BD687F8826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A705-88A6-1343-8026-4181FA00B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1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A895-2F0F-3B43-8793-87BD687F8826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A705-88A6-1343-8026-4181FA00B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38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A895-2F0F-3B43-8793-87BD687F8826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A705-88A6-1343-8026-4181FA00B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799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A895-2F0F-3B43-8793-87BD687F8826}" type="datetimeFigureOut">
              <a:rPr lang="en-US" smtClean="0"/>
              <a:t>8/8/19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A705-88A6-1343-8026-4181FA00B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34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A895-2F0F-3B43-8793-87BD687F8826}" type="datetimeFigureOut">
              <a:rPr lang="en-US" smtClean="0"/>
              <a:t>8/8/19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A705-88A6-1343-8026-4181FA00B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7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A895-2F0F-3B43-8793-87BD687F8826}" type="datetimeFigureOut">
              <a:rPr lang="en-US" smtClean="0"/>
              <a:t>8/8/19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A705-88A6-1343-8026-4181FA00B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37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A895-2F0F-3B43-8793-87BD687F8826}" type="datetimeFigureOut">
              <a:rPr lang="en-US" smtClean="0"/>
              <a:t>8/8/19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A705-88A6-1343-8026-4181FA00B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4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A895-2F0F-3B43-8793-87BD687F8826}" type="datetimeFigureOut">
              <a:rPr lang="en-US" smtClean="0"/>
              <a:t>8/8/19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A705-88A6-1343-8026-4181FA00B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8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A895-2F0F-3B43-8793-87BD687F8826}" type="datetimeFigureOut">
              <a:rPr lang="en-US" smtClean="0"/>
              <a:t>8/8/19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A705-88A6-1343-8026-4181FA00B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57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2A895-2F0F-3B43-8793-87BD687F8826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1A705-88A6-1343-8026-4181FA00BBD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F2E948-2CD0-B343-B804-41F50D13A1D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211290" y="396738"/>
            <a:ext cx="1475509" cy="37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52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3004150"/>
              </p:ext>
            </p:extLst>
          </p:nvPr>
        </p:nvGraphicFramePr>
        <p:xfrm>
          <a:off x="457200" y="1309680"/>
          <a:ext cx="82296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14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Company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2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Division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Name</a:t>
                      </a:r>
                      <a:r>
                        <a:rPr lang="en-US" sz="1200" b="0" i="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&amp; Surname</a:t>
                      </a:r>
                      <a:endParaRPr lang="en-US" sz="12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Title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Presentation to: Insert person/group to whom this presentation will be made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85550" y="409068"/>
            <a:ext cx="8115300" cy="703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0" dirty="0">
                <a:latin typeface="Arial" charset="0"/>
                <a:ea typeface="Arial" charset="0"/>
                <a:cs typeface="Arial" charset="0"/>
              </a:rPr>
              <a:t>High-Growth Sales Organisation Design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br>
              <a:rPr lang="en-US" sz="2000" dirty="0">
                <a:latin typeface="Arial" charset="0"/>
                <a:ea typeface="Arial" charset="0"/>
                <a:cs typeface="Arial" charset="0"/>
              </a:rPr>
            </a:b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Sales Leadership Convention 2019</a:t>
            </a:r>
          </a:p>
        </p:txBody>
      </p:sp>
    </p:spTree>
    <p:extLst>
      <p:ext uri="{BB962C8B-B14F-4D97-AF65-F5344CB8AC3E}">
        <p14:creationId xmlns:p14="http://schemas.microsoft.com/office/powerpoint/2010/main" val="1728446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967674"/>
              </p:ext>
            </p:extLst>
          </p:nvPr>
        </p:nvGraphicFramePr>
        <p:xfrm>
          <a:off x="935067" y="1857105"/>
          <a:ext cx="7186045" cy="12497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37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7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72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72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72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965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30000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PILLAR 1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30000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PILLAR 2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30000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PILLAR 3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30000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PILLAR 4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30000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PILLAR 5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5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Competitive Strategy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Customer Engagement Strategy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0" i="0" u="none" strike="noStrike" kern="1200" baseline="0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Talent </a:t>
                      </a:r>
                    </a:p>
                    <a:p>
                      <a:pPr algn="ctr" rtl="0"/>
                      <a:r>
                        <a:rPr lang="en-US" sz="1200" b="0" i="0" u="none" strike="noStrike" kern="1200" baseline="0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Strategy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0" i="0" u="none" strike="noStrike" kern="1200" baseline="0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Sales </a:t>
                      </a:r>
                    </a:p>
                    <a:p>
                      <a:pPr algn="ctr" rtl="0"/>
                      <a:r>
                        <a:rPr lang="en-US" sz="1200" b="0" i="0" u="none" strike="noStrike" kern="1200" baseline="0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Management Strategy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0" i="0" u="none" strike="noStrike" kern="1200" baseline="0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Sales </a:t>
                      </a:r>
                    </a:p>
                    <a:p>
                      <a:pPr algn="ctr" rtl="0"/>
                      <a:r>
                        <a:rPr lang="en-US" sz="1200" b="0" i="0" u="none" strike="noStrike" kern="1200" baseline="0" dirty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Enablement Strategy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852406" y="934400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en-US" sz="2200" dirty="0">
                <a:latin typeface="Arial" charset="0"/>
                <a:ea typeface="Arial" charset="0"/>
                <a:cs typeface="Arial" charset="0"/>
              </a:rPr>
              <a:t>5 Pillar Strategic Sales Organisation Framework</a:t>
            </a:r>
            <a:r>
              <a:rPr lang="en-US" sz="2200" baseline="30000" dirty="0">
                <a:latin typeface="Arial" charset="0"/>
                <a:ea typeface="Arial" charset="0"/>
                <a:cs typeface="Arial" charset="0"/>
              </a:rPr>
              <a:t>TM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endParaRPr lang="en-US" sz="2200" b="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47B1548-86E0-4B2E-89CC-C6206FBBF9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743" y="397022"/>
            <a:ext cx="8175445" cy="79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84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8018" y="221251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en-US" sz="2200" dirty="0">
                <a:latin typeface="Arial" charset="0"/>
                <a:ea typeface="Arial" charset="0"/>
                <a:cs typeface="Arial" charset="0"/>
              </a:rPr>
              <a:t>Sales Organisation </a:t>
            </a:r>
            <a:br>
              <a:rPr lang="en-US" sz="2200" dirty="0">
                <a:latin typeface="Arial" charset="0"/>
                <a:ea typeface="Arial" charset="0"/>
                <a:cs typeface="Arial" charset="0"/>
              </a:rPr>
            </a:br>
            <a:r>
              <a:rPr lang="en-US" sz="2200" b="0" dirty="0">
                <a:latin typeface="Arial" charset="0"/>
                <a:ea typeface="Arial" charset="0"/>
                <a:cs typeface="Arial" charset="0"/>
              </a:rPr>
              <a:t>STRENGTHS &amp; WEAKNESSES </a:t>
            </a: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5995447"/>
              </p:ext>
            </p:extLst>
          </p:nvPr>
        </p:nvGraphicFramePr>
        <p:xfrm>
          <a:off x="457200" y="1200498"/>
          <a:ext cx="8172866" cy="3205734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099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6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2405">
                  <a:extLst>
                    <a:ext uri="{9D8B030D-6E8A-4147-A177-3AD203B41FA5}">
                      <a16:colId xmlns:a16="http://schemas.microsoft.com/office/drawing/2014/main" val="1007420568"/>
                    </a:ext>
                  </a:extLst>
                </a:gridCol>
                <a:gridCol w="2744329">
                  <a:extLst>
                    <a:ext uri="{9D8B030D-6E8A-4147-A177-3AD203B41FA5}">
                      <a16:colId xmlns:a16="http://schemas.microsoft.com/office/drawing/2014/main" val="3061907061"/>
                    </a:ext>
                  </a:extLst>
                </a:gridCol>
              </a:tblGrid>
              <a:tr h="516617"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400" b="0" dirty="0">
                          <a:latin typeface="Arial" charset="0"/>
                          <a:ea typeface="Arial" charset="0"/>
                          <a:cs typeface="Arial" charset="0"/>
                        </a:rPr>
                        <a:t>Key Strengths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400" b="0" dirty="0">
                          <a:latin typeface="Arial" charset="0"/>
                          <a:ea typeface="Arial" charset="0"/>
                          <a:cs typeface="Arial" charset="0"/>
                        </a:rPr>
                        <a:t>Drivers: Factors &amp; Activities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400" b="0" dirty="0">
                          <a:latin typeface="Arial" charset="0"/>
                          <a:ea typeface="Arial" charset="0"/>
                          <a:cs typeface="Arial" charset="0"/>
                        </a:rPr>
                        <a:t>Key Weaknesses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400" b="0" dirty="0">
                          <a:latin typeface="Arial" charset="0"/>
                          <a:ea typeface="Arial" charset="0"/>
                          <a:cs typeface="Arial" charset="0"/>
                        </a:rPr>
                        <a:t>Drivers: Factors &amp; Activities 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n-US" sz="14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892">
                <a:tc rowSpan="3"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Strength 1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Weakness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84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3857616"/>
                  </a:ext>
                </a:extLst>
              </a:tr>
              <a:tr h="274128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846">
                <a:tc row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Strength 2</a:t>
                      </a:r>
                      <a:r>
                        <a:rPr lang="en-US" sz="12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Weakness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84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092909"/>
                  </a:ext>
                </a:extLst>
              </a:tr>
              <a:tr h="298846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846">
                <a:tc row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Strength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Weakness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56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5553130"/>
                  </a:ext>
                </a:extLst>
              </a:tr>
              <a:tr h="307566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308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8018" y="221251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en-US" sz="2200" dirty="0">
                <a:latin typeface="Arial" charset="0"/>
                <a:ea typeface="Arial" charset="0"/>
                <a:cs typeface="Arial" charset="0"/>
              </a:rPr>
              <a:t>Sales Organisation </a:t>
            </a:r>
            <a:br>
              <a:rPr lang="en-US" sz="2200" dirty="0">
                <a:latin typeface="Arial" charset="0"/>
                <a:ea typeface="Arial" charset="0"/>
                <a:cs typeface="Arial" charset="0"/>
              </a:rPr>
            </a:br>
            <a:r>
              <a:rPr lang="en-US" sz="2200" b="0" dirty="0">
                <a:latin typeface="Arial" charset="0"/>
                <a:ea typeface="Arial" charset="0"/>
                <a:cs typeface="Arial" charset="0"/>
              </a:rPr>
              <a:t>STRATEGIC PROJECT #1  </a:t>
            </a: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0092699"/>
              </p:ext>
            </p:extLst>
          </p:nvPr>
        </p:nvGraphicFramePr>
        <p:xfrm>
          <a:off x="457199" y="1200498"/>
          <a:ext cx="8120420" cy="3419094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34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4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2368">
                  <a:extLst>
                    <a:ext uri="{9D8B030D-6E8A-4147-A177-3AD203B41FA5}">
                      <a16:colId xmlns:a16="http://schemas.microsoft.com/office/drawing/2014/main" val="1007420568"/>
                    </a:ext>
                  </a:extLst>
                </a:gridCol>
                <a:gridCol w="2428439">
                  <a:extLst>
                    <a:ext uri="{9D8B030D-6E8A-4147-A177-3AD203B41FA5}">
                      <a16:colId xmlns:a16="http://schemas.microsoft.com/office/drawing/2014/main" val="3061907061"/>
                    </a:ext>
                  </a:extLst>
                </a:gridCol>
                <a:gridCol w="1040202">
                  <a:extLst>
                    <a:ext uri="{9D8B030D-6E8A-4147-A177-3AD203B41FA5}">
                      <a16:colId xmlns:a16="http://schemas.microsoft.com/office/drawing/2014/main" val="2839632651"/>
                    </a:ext>
                  </a:extLst>
                </a:gridCol>
              </a:tblGrid>
              <a:tr h="516617"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400" b="0" dirty="0">
                          <a:latin typeface="Arial" charset="0"/>
                          <a:ea typeface="Arial" charset="0"/>
                          <a:cs typeface="Arial" charset="0"/>
                        </a:rPr>
                        <a:t>Strategic Objectives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400" b="0" dirty="0">
                          <a:latin typeface="Arial" charset="0"/>
                          <a:ea typeface="Arial" charset="0"/>
                          <a:cs typeface="Arial" charset="0"/>
                        </a:rPr>
                        <a:t>Differentiators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400" b="0" dirty="0">
                          <a:latin typeface="Arial" charset="0"/>
                          <a:ea typeface="Arial" charset="0"/>
                          <a:cs typeface="Arial" charset="0"/>
                        </a:rPr>
                        <a:t>Customer Value Realised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400" b="0" dirty="0">
                          <a:latin typeface="Arial" charset="0"/>
                          <a:ea typeface="Arial" charset="0"/>
                          <a:cs typeface="Arial" charset="0"/>
                        </a:rPr>
                        <a:t>Factors &amp; Activities                </a:t>
                      </a:r>
                      <a:r>
                        <a:rPr lang="en-US" sz="1100" b="0" dirty="0">
                          <a:latin typeface="Arial" charset="0"/>
                          <a:ea typeface="Arial" charset="0"/>
                          <a:cs typeface="Arial" charset="0"/>
                        </a:rPr>
                        <a:t>Driven by Strengths &amp; Weaknesses</a:t>
                      </a:r>
                      <a:r>
                        <a:rPr lang="en-US" sz="1400" b="0" dirty="0">
                          <a:latin typeface="Arial" charset="0"/>
                          <a:ea typeface="Arial" charset="0"/>
                          <a:cs typeface="Arial" charset="0"/>
                        </a:rPr>
                        <a:t>  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n-US" sz="14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400" b="0" dirty="0">
                          <a:latin typeface="Arial" charset="0"/>
                          <a:ea typeface="Arial" charset="0"/>
                          <a:cs typeface="Arial" charset="0"/>
                        </a:rPr>
                        <a:t>Potential Revenue Uplift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892">
                <a:tc rowSpan="3"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9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Arial" charset="0"/>
                          <a:ea typeface="Arial" charset="0"/>
                          <a:cs typeface="Arial" charset="0"/>
                        </a:rPr>
                        <a:t>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84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3857616"/>
                  </a:ext>
                </a:extLst>
              </a:tr>
              <a:tr h="274128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846">
                <a:tc row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84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092909"/>
                  </a:ext>
                </a:extLst>
              </a:tr>
              <a:tr h="298846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846">
                <a:tc row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56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5553130"/>
                  </a:ext>
                </a:extLst>
              </a:tr>
              <a:tr h="307566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4258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857217"/>
              </p:ext>
            </p:extLst>
          </p:nvPr>
        </p:nvGraphicFramePr>
        <p:xfrm>
          <a:off x="457200" y="1300511"/>
          <a:ext cx="8229600" cy="22250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931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8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latin typeface="Arial" charset="0"/>
                          <a:ea typeface="Arial" charset="0"/>
                          <a:cs typeface="Arial" charset="0"/>
                        </a:rPr>
                        <a:t>KEY RECOMMENDATIONS 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200" dirty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Recommendation #1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Recommendation #2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Recommendation #3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Recommendation #4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ea typeface="Arial" charset="0"/>
                          <a:cs typeface="Arial" panose="020B0604020202020204" pitchFamily="34" charset="0"/>
                        </a:rPr>
                        <a:t>Recommendation #5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375313" y="395548"/>
            <a:ext cx="8229600" cy="8572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20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5 Pillar 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Strategic Sales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Organisation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br>
              <a:rPr lang="en-US" sz="2200" dirty="0">
                <a:latin typeface="Arial" charset="0"/>
                <a:ea typeface="Arial" charset="0"/>
                <a:cs typeface="Arial" charset="0"/>
              </a:rPr>
            </a:b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Framework &amp; Assessment</a:t>
            </a:r>
            <a:r>
              <a:rPr lang="en-US" sz="2200" baseline="30000" dirty="0">
                <a:latin typeface="Arial" charset="0"/>
                <a:ea typeface="Arial" charset="0"/>
                <a:cs typeface="Arial" charset="0"/>
              </a:rPr>
              <a:t>TM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br>
              <a:rPr lang="en-US" sz="2200" dirty="0">
                <a:latin typeface="Arial" charset="0"/>
                <a:ea typeface="Arial" charset="0"/>
                <a:cs typeface="Arial" charset="0"/>
              </a:rPr>
            </a:br>
            <a:endParaRPr lang="en-US" sz="2400" b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040372"/>
            <a:ext cx="6134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b="1" dirty="0">
                <a:latin typeface="Arial" charset="0"/>
                <a:ea typeface="Arial" charset="0"/>
                <a:cs typeface="Arial" charset="0"/>
              </a:rPr>
              <a:t>Insight Notes:</a:t>
            </a:r>
          </a:p>
          <a:p>
            <a:pPr marL="228600" indent="-228600">
              <a:buFont typeface="+mj-lt"/>
              <a:buAutoNum type="arabicPeriod"/>
            </a:pPr>
            <a:r>
              <a:rPr lang="en-ZA" sz="900" dirty="0">
                <a:latin typeface="Arial" charset="0"/>
                <a:ea typeface="Arial" charset="0"/>
                <a:cs typeface="Arial" charset="0"/>
              </a:rPr>
              <a:t>This slide must only be populated after completing the 5–Pillar Strategic Sales Organisation Framework Assessment</a:t>
            </a:r>
            <a:r>
              <a:rPr lang="en-ZA" sz="900" baseline="30000" dirty="0">
                <a:latin typeface="Arial" charset="0"/>
                <a:ea typeface="Arial" charset="0"/>
                <a:cs typeface="Arial" charset="0"/>
              </a:rPr>
              <a:t>TM</a:t>
            </a:r>
            <a:r>
              <a:rPr lang="en-ZA" sz="900" dirty="0">
                <a:latin typeface="Arial" charset="0"/>
                <a:ea typeface="Arial" charset="0"/>
                <a:cs typeface="Arial" charset="0"/>
              </a:rPr>
              <a:t>, it indicates broadly what we should do </a:t>
            </a:r>
          </a:p>
          <a:p>
            <a:pPr marL="228600" indent="-228600">
              <a:buFont typeface="+mj-lt"/>
              <a:buAutoNum type="arabicPeriod"/>
            </a:pPr>
            <a:r>
              <a:rPr lang="en-ZA" sz="900" dirty="0">
                <a:latin typeface="Arial" charset="0"/>
                <a:ea typeface="Arial" charset="0"/>
                <a:cs typeface="Arial" charset="0"/>
              </a:rPr>
              <a:t>The recommendations are the collective thinking of the company’s executives, not one person </a:t>
            </a:r>
          </a:p>
        </p:txBody>
      </p:sp>
    </p:spTree>
    <p:extLst>
      <p:ext uri="{BB962C8B-B14F-4D97-AF65-F5344CB8AC3E}">
        <p14:creationId xmlns:p14="http://schemas.microsoft.com/office/powerpoint/2010/main" val="1621905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166</Words>
  <Application>Microsoft Macintosh PowerPoint</Application>
  <PresentationFormat>On-screen Show (16:9)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5 Pillar Strategic Sales Organisation FrameworkTM </vt:lpstr>
      <vt:lpstr>Sales Organisation  STRENGTHS &amp; WEAKNESSES </vt:lpstr>
      <vt:lpstr>Sales Organisation  STRATEGIC PROJECT #1  </vt:lpstr>
      <vt:lpstr>5 Pillar Strategic Sales Organisation  Framework &amp; AssessmentTM  </vt:lpstr>
    </vt:vector>
  </TitlesOfParts>
  <Company>Indiana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Sales Organisation Assessment:  Insights &amp; Actions</dc:title>
  <dc:creator>Gregory Fisher</dc:creator>
  <cp:lastModifiedBy>Spare Mac</cp:lastModifiedBy>
  <cp:revision>38</cp:revision>
  <cp:lastPrinted>2019-08-08T03:41:20Z</cp:lastPrinted>
  <dcterms:created xsi:type="dcterms:W3CDTF">2018-07-13T00:09:24Z</dcterms:created>
  <dcterms:modified xsi:type="dcterms:W3CDTF">2019-08-08T04:35:22Z</dcterms:modified>
</cp:coreProperties>
</file>